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19"/>
  </p:notesMasterIdLst>
  <p:handoutMasterIdLst>
    <p:handoutMasterId r:id="rId20"/>
  </p:handoutMasterIdLst>
  <p:sldIdLst>
    <p:sldId id="2375" r:id="rId6"/>
    <p:sldId id="1959" r:id="rId7"/>
    <p:sldId id="1977" r:id="rId8"/>
    <p:sldId id="2238" r:id="rId9"/>
    <p:sldId id="2377" r:id="rId10"/>
    <p:sldId id="2237" r:id="rId11"/>
    <p:sldId id="1948" r:id="rId12"/>
    <p:sldId id="2315" r:id="rId13"/>
    <p:sldId id="2299" r:id="rId14"/>
    <p:sldId id="2304" r:id="rId15"/>
    <p:sldId id="2319" r:id="rId16"/>
    <p:sldId id="2321" r:id="rId17"/>
    <p:sldId id="2322"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8"/>
            <p14:sldId id="2377"/>
            <p14:sldId id="2237"/>
          </p14:sldIdLst>
        </p14:section>
        <p14:section name="Keynote" id="{86A97C96-C712-A044-95DE-17D06CE567EB}">
          <p14:sldIdLst/>
        </p14:section>
        <p14:section name="Workshop" id="{CDB9190D-B2B8-404B-84FA-BA2A0F87F808}">
          <p14:sldIdLst/>
        </p14:section>
        <p14:section name="Survey" id="{69AF9E1F-2A83-8847-B327-94FB34911CEF}">
          <p14:sldIdLst/>
        </p14:section>
        <p14:section name="Capstone" id="{965B7E72-0A04-204D-B6CA-FE1DAB323B8E}">
          <p14:sldIdLst>
            <p14:sldId id="1948"/>
          </p14:sldIdLst>
        </p14:section>
        <p14:section name="Wrap Up" id="{CFAB8232-DBB3-5E44-8D71-1F46522BC9AB}">
          <p14:sldIdLst>
            <p14:sldId id="2315"/>
            <p14:sldId id="2299"/>
            <p14:sldId id="2304"/>
            <p14:sldId id="2319"/>
            <p14:sldId id="2321"/>
            <p14:sldId id="23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61" autoAdjust="0"/>
    <p:restoredTop sz="61798" autoAdjust="0"/>
  </p:normalViewPr>
  <p:slideViewPr>
    <p:cSldViewPr snapToGrid="0">
      <p:cViewPr varScale="1">
        <p:scale>
          <a:sx n="39" d="100"/>
          <a:sy n="39" d="100"/>
        </p:scale>
        <p:origin x="2592" y="1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1/9/20 9:36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1/9/20 9:36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1/9/20 9:36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1/9/20 9:36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12</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Grew up in Chicago</a:t>
            </a:r>
          </a:p>
          <a:p>
            <a:r>
              <a:rPr lang="en-US" dirty="0"/>
              <a:t>Hacker @ age 13, arrested age 15</a:t>
            </a:r>
          </a:p>
          <a:p>
            <a:r>
              <a:rPr lang="en-US" dirty="0"/>
              <a:t>Played College Tennis</a:t>
            </a:r>
          </a:p>
          <a:p>
            <a:r>
              <a:rPr lang="en-US" dirty="0"/>
              <a:t>USAF Space Command</a:t>
            </a:r>
          </a:p>
          <a:p>
            <a:r>
              <a:rPr lang="en-US" dirty="0"/>
              <a:t>Professional Musician/Slovak Rock Star</a:t>
            </a:r>
          </a:p>
          <a:p>
            <a:r>
              <a:rPr lang="en-US" dirty="0"/>
              <a:t>Worked for NASA </a:t>
            </a:r>
            <a:r>
              <a:rPr lang="en-US" dirty="0" err="1"/>
              <a:t>LaRC</a:t>
            </a:r>
            <a:endParaRPr lang="en-US" dirty="0"/>
          </a:p>
          <a:p>
            <a:r>
              <a:rPr lang="en-US" dirty="0"/>
              <a:t>Lead Instructor, DO, Managing Director</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1/9/20 9:36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1/9/20 9:36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6</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1/9/20 9:36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1/9/20 9:36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9</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 Id="rId4" Type="http://schemas.openxmlformats.org/officeDocument/2006/relationships/hyperlink" Target="https://notebooks.azure.com/sguthals/projects/data-science-2"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learn/paths/intro-to-ml-with-python/" TargetMode="External"/><Relationship Id="rId7" Type="http://schemas.openxmlformats.org/officeDocument/2006/relationships/hyperlink" Target="https://docs.microsoft.com/en-us/learn/paths/azure-fundamentals/"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docs.microsoft.com/en-us/learn/paths/get-started-with-azure-dsvm/" TargetMode="External"/><Relationship Id="rId5" Type="http://schemas.openxmlformats.org/officeDocument/2006/relationships/hyperlink" Target="https://docs.microsoft.com/en-us/learn/paths/build-ai-solutions-with-azure-ml-service/" TargetMode="External"/><Relationship Id="rId4" Type="http://schemas.openxmlformats.org/officeDocument/2006/relationships/hyperlink" Target="https://docs.microsoft.com/en-us/learn/paths/explore-data-science-tools-in-azure/"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ai-engineer.aspx"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www.microsoft.com/en-us/learning/azure-fundamentals.aspx" TargetMode="External"/><Relationship Id="rId5" Type="http://schemas.openxmlformats.org/officeDocument/2006/relationships/hyperlink" Target="https://www.microsoft.com/en-us/learning/azure-developer.aspx" TargetMode="External"/><Relationship Id="rId4" Type="http://schemas.openxmlformats.org/officeDocument/2006/relationships/hyperlink" Target="https://www.microsoft.com/en-us/learning/azure-data-scientist.aspx"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3.jp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3.jp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4803623"/>
          </a:xfrm>
        </p:spPr>
        <p:txBody>
          <a:bodyPr/>
          <a:lstStyle/>
          <a:p>
            <a:r>
              <a:rPr lang="en-US" dirty="0"/>
              <a:t>We’ll start at 09:45.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Start by cloning two Azure Notebooks:</a:t>
            </a:r>
          </a:p>
          <a:p>
            <a:endParaRPr lang="en-US" dirty="0"/>
          </a:p>
          <a:p>
            <a:pPr algn="ctr"/>
            <a:r>
              <a:rPr lang="en-US" sz="2800" dirty="0">
                <a:hlinkClick r:id="rId4"/>
              </a:rPr>
              <a:t>https://notebooks.azure.com/sguthals/projects/data-science-2</a:t>
            </a:r>
            <a:r>
              <a:rPr lang="en-US" sz="2800" dirty="0"/>
              <a:t> </a:t>
            </a:r>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Data Science…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35100"/>
            <a:ext cx="11018838" cy="5552289"/>
          </a:xfrm>
        </p:spPr>
        <p:txBody>
          <a:bodyPr/>
          <a:lstStyle/>
          <a:p>
            <a:pPr>
              <a:spcBef>
                <a:spcPts val="0"/>
              </a:spcBef>
              <a:spcAft>
                <a:spcPts val="1200"/>
              </a:spcAft>
            </a:pPr>
            <a:r>
              <a:rPr lang="en-US" sz="3200" dirty="0"/>
              <a:t>Microsoft Learn has free learning in a cloud sandbox:</a:t>
            </a:r>
          </a:p>
          <a:p>
            <a:pPr lvl="1">
              <a:spcBef>
                <a:spcPts val="0"/>
              </a:spcBef>
              <a:spcAft>
                <a:spcPts val="1200"/>
              </a:spcAft>
            </a:pPr>
            <a:r>
              <a:rPr lang="en-US" sz="2400" dirty="0"/>
              <a:t>Good refresher on what we covered in this workshop:</a:t>
            </a:r>
            <a:br>
              <a:rPr lang="en-US" sz="2400" dirty="0"/>
            </a:br>
            <a:r>
              <a:rPr lang="en-US" sz="2400" dirty="0">
                <a:hlinkClick r:id="rId3"/>
              </a:rPr>
              <a:t>docs.microsoft.com/learn/paths/intro-to-ml-with-python/</a:t>
            </a:r>
            <a:endParaRPr lang="en-US" sz="2400" dirty="0"/>
          </a:p>
          <a:p>
            <a:pPr lvl="1">
              <a:spcBef>
                <a:spcPts val="0"/>
              </a:spcBef>
              <a:spcAft>
                <a:spcPts val="1200"/>
              </a:spcAft>
            </a:pPr>
            <a:r>
              <a:rPr lang="en-US" sz="2400" dirty="0"/>
              <a:t>More on the Data Science methodology and best practices:</a:t>
            </a:r>
            <a:br>
              <a:rPr lang="en-US" sz="2400" dirty="0"/>
            </a:br>
            <a:r>
              <a:rPr lang="en-US" sz="2400" dirty="0">
                <a:hlinkClick r:id="rId4"/>
              </a:rPr>
              <a:t>docs.microsoft.com/learn/paths/explore-data-science-tools-in-azure/</a:t>
            </a:r>
            <a:endParaRPr lang="en-US" sz="2400" dirty="0"/>
          </a:p>
          <a:p>
            <a:pPr lvl="1">
              <a:spcBef>
                <a:spcPts val="0"/>
              </a:spcBef>
              <a:spcAft>
                <a:spcPts val="1200"/>
              </a:spcAft>
            </a:pPr>
            <a:r>
              <a:rPr lang="en-US" sz="2400" dirty="0"/>
              <a:t>Take the next step in building ML models:</a:t>
            </a:r>
            <a:br>
              <a:rPr lang="en-US" sz="2400" dirty="0"/>
            </a:br>
            <a:r>
              <a:rPr lang="en-US" sz="2400" dirty="0">
                <a:hlinkClick r:id="rId5"/>
              </a:rPr>
              <a:t>docs.microsoft.com/learn/paths/build-ai-solutions-with-azure-ml-service/</a:t>
            </a:r>
            <a:endParaRPr lang="en-US" sz="2400" dirty="0"/>
          </a:p>
          <a:p>
            <a:pPr lvl="1">
              <a:spcBef>
                <a:spcPts val="0"/>
              </a:spcBef>
              <a:spcAft>
                <a:spcPts val="1200"/>
              </a:spcAft>
            </a:pPr>
            <a:r>
              <a:rPr lang="en-US" sz="2400" dirty="0"/>
              <a:t>Experiment with Data Science Virtual Machine:</a:t>
            </a:r>
            <a:br>
              <a:rPr lang="en-US" sz="2400" dirty="0"/>
            </a:br>
            <a:r>
              <a:rPr lang="en-US" sz="2400" dirty="0">
                <a:hlinkClick r:id="rId6"/>
              </a:rPr>
              <a:t>docs.microsoft.com/learn/paths/get-started-with-azure-</a:t>
            </a:r>
            <a:r>
              <a:rPr lang="en-US" sz="2400" dirty="0" err="1">
                <a:hlinkClick r:id="rId6"/>
              </a:rPr>
              <a:t>dsvm</a:t>
            </a:r>
            <a:r>
              <a:rPr lang="en-US" sz="2400" dirty="0">
                <a:hlinkClick r:id="rId6"/>
              </a:rPr>
              <a:t>/</a:t>
            </a:r>
            <a:endParaRPr lang="en-US" sz="2400" dirty="0"/>
          </a:p>
          <a:p>
            <a:pPr lvl="1">
              <a:spcBef>
                <a:spcPts val="0"/>
              </a:spcBef>
              <a:spcAft>
                <a:spcPts val="1200"/>
              </a:spcAft>
            </a:pPr>
            <a:r>
              <a:rPr lang="en-US" sz="2400" dirty="0"/>
              <a:t>Learn more about what Azure can do:</a:t>
            </a:r>
            <a:br>
              <a:rPr lang="en-US" sz="2400" dirty="0"/>
            </a:br>
            <a:r>
              <a:rPr lang="en-US" sz="2400" dirty="0">
                <a:hlinkClick r:id="rId7"/>
              </a:rPr>
              <a:t>docs.microsoft.com/learn/paths/azure-fundamentals/</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Role-based Microsoft certs:</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5072158"/>
          </a:xfrm>
        </p:spPr>
        <p:txBody>
          <a:bodyPr/>
          <a:lstStyle/>
          <a:p>
            <a:pPr marL="0" indent="0">
              <a:buNone/>
            </a:pPr>
            <a:r>
              <a:rPr lang="en-US" sz="3200" dirty="0"/>
              <a:t>In the data sciences:</a:t>
            </a:r>
            <a:endParaRPr lang="en-US" sz="3200" dirty="0">
              <a:hlinkClick r:id="rId3"/>
            </a:endParaRPr>
          </a:p>
          <a:p>
            <a:r>
              <a:rPr lang="en-US" sz="3200" dirty="0">
                <a:hlinkClick r:id="rId3"/>
              </a:rPr>
              <a:t>Azure Data Engineer Associate</a:t>
            </a:r>
            <a:endParaRPr lang="en-US" sz="3200" dirty="0"/>
          </a:p>
          <a:p>
            <a:r>
              <a:rPr lang="en-US" sz="3200" dirty="0">
                <a:hlinkClick r:id="rId4"/>
              </a:rPr>
              <a:t>Azure Data Scientist Associate</a:t>
            </a:r>
            <a:endParaRPr lang="en-US" sz="3200" dirty="0"/>
          </a:p>
          <a:p>
            <a:r>
              <a:rPr lang="en-US" sz="3200" dirty="0">
                <a:hlinkClick r:id="rId5"/>
              </a:rPr>
              <a:t>Azure Developer Associate</a:t>
            </a:r>
            <a:endParaRPr lang="en-US" sz="3200" dirty="0"/>
          </a:p>
          <a:p>
            <a:pPr marL="0" indent="0">
              <a:buNone/>
            </a:pPr>
            <a:endParaRPr lang="en-US" sz="3200" dirty="0"/>
          </a:p>
          <a:p>
            <a:pPr marL="0" indent="0">
              <a:buNone/>
            </a:pPr>
            <a:r>
              <a:rPr lang="en-US" sz="3200" dirty="0"/>
              <a:t>Also…</a:t>
            </a:r>
          </a:p>
          <a:p>
            <a:r>
              <a:rPr lang="en-US" sz="3200" dirty="0">
                <a:hlinkClick r:id="rId6"/>
              </a:rPr>
              <a:t>Azure Fundamentals</a:t>
            </a:r>
            <a:endParaRPr lang="en-US" sz="3200" dirty="0"/>
          </a:p>
          <a:p>
            <a:r>
              <a:rPr lang="en-US" sz="3200" dirty="0">
                <a:hlinkClick r:id="rId7"/>
              </a:rPr>
              <a:t>Azure AI Engineer Associate</a:t>
            </a:r>
            <a:endParaRPr lang="en-US" sz="3200" dirty="0"/>
          </a:p>
          <a:p>
            <a:pPr lvl="1"/>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1</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Daniel H. Oostra</a:t>
            </a:r>
          </a:p>
        </p:txBody>
      </p:sp>
      <p:sp>
        <p:nvSpPr>
          <p:cNvPr id="5" name="Text Placeholder 4"/>
          <p:cNvSpPr>
            <a:spLocks noGrp="1"/>
          </p:cNvSpPr>
          <p:nvPr>
            <p:ph type="body" sz="quarter" idx="12"/>
          </p:nvPr>
        </p:nvSpPr>
        <p:spPr>
          <a:xfrm>
            <a:off x="584199" y="3962400"/>
            <a:ext cx="6804153" cy="1692771"/>
          </a:xfrm>
        </p:spPr>
        <p:txBody>
          <a:bodyPr/>
          <a:lstStyle/>
          <a:p>
            <a:r>
              <a:rPr lang="en-US" dirty="0"/>
              <a:t>Data Scientist, Tech Evangelist</a:t>
            </a:r>
            <a:br>
              <a:rPr lang="en-US" dirty="0"/>
            </a:br>
            <a:r>
              <a:rPr lang="en-US" dirty="0"/>
              <a:t>Coding Dojo</a:t>
            </a:r>
          </a:p>
          <a:p>
            <a:endParaRPr lang="en-US" dirty="0"/>
          </a:p>
          <a:p>
            <a:r>
              <a:rPr lang="en-US" dirty="0"/>
              <a:t>@</a:t>
            </a:r>
            <a:r>
              <a:rPr lang="en-US" dirty="0" err="1"/>
              <a:t>danoostra</a:t>
            </a:r>
            <a:r>
              <a:rPr lang="en-US" dirty="0"/>
              <a:t> on Twitter and @</a:t>
            </a:r>
            <a:r>
              <a:rPr lang="en-US" dirty="0" err="1"/>
              <a:t>danieloostra</a:t>
            </a:r>
            <a:r>
              <a:rPr lang="en-US" dirty="0"/>
              <a:t> on LinkedIn</a:t>
            </a:r>
          </a:p>
          <a:p>
            <a:r>
              <a:rPr lang="en-US" dirty="0" err="1"/>
              <a:t>daniel@codingdojo.com</a:t>
            </a:r>
            <a:endParaRPr lang="en-US" dirty="0"/>
          </a:p>
        </p:txBody>
      </p:sp>
      <p:pic>
        <p:nvPicPr>
          <p:cNvPr id="6" name="Picture 5">
            <a:extLst>
              <a:ext uri="{FF2B5EF4-FFF2-40B4-BE49-F238E27FC236}">
                <a16:creationId xmlns:a16="http://schemas.microsoft.com/office/drawing/2014/main" id="{EA2F4BE0-3F69-024F-99AE-973C97F6FD36}"/>
              </a:ext>
            </a:extLst>
          </p:cNvPr>
          <p:cNvPicPr>
            <a:picLocks noChangeAspect="1"/>
          </p:cNvPicPr>
          <p:nvPr/>
        </p:nvPicPr>
        <p:blipFill>
          <a:blip r:embed="rId3"/>
          <a:stretch>
            <a:fillRect/>
          </a:stretch>
        </p:blipFill>
        <p:spPr>
          <a:xfrm>
            <a:off x="7135813" y="311150"/>
            <a:ext cx="4762500" cy="6235700"/>
          </a:xfrm>
          <a:prstGeom prst="rect">
            <a:avLst/>
          </a:prstGeom>
        </p:spPr>
      </p:pic>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 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7" y="5232400"/>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9"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3482127891"/>
              </p:ext>
            </p:extLst>
          </p:nvPr>
        </p:nvGraphicFramePr>
        <p:xfrm>
          <a:off x="2474075" y="1841858"/>
          <a:ext cx="7908789" cy="298704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Data Science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Manipulating &amp; cleaning data</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Review and Working Lunch</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Machine Learning Models and Linear Regression</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Using the Cloud for Machine Learning with Azure ML Studio</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Capstone Project</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2875002"/>
            <a:ext cx="9144000" cy="1107996"/>
          </a:xfrm>
        </p:spPr>
        <p:txBody>
          <a:bodyPr/>
          <a:lstStyle/>
          <a:p>
            <a:r>
              <a:rPr lang="en-US" dirty="0"/>
              <a:t>Additional Learning Resources </a:t>
            </a:r>
            <a:br>
              <a:rPr lang="en-US" dirty="0"/>
            </a:br>
            <a:r>
              <a:rPr lang="en-US" dirty="0"/>
              <a:t>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29363</TotalTime>
  <Words>1018</Words>
  <Application>Microsoft Macintosh PowerPoint</Application>
  <PresentationFormat>Widescreen</PresentationFormat>
  <Paragraphs>131</Paragraphs>
  <Slides>13</Slides>
  <Notes>13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Consolas</vt:lpstr>
      <vt:lpstr>Segoe UI</vt:lpstr>
      <vt:lpstr>Segoe UI Semibold</vt:lpstr>
      <vt:lpstr>Wingdings</vt:lpstr>
      <vt:lpstr>White Template</vt:lpstr>
      <vt:lpstr>Black Template</vt:lpstr>
      <vt:lpstr>Good morning!!! </vt:lpstr>
      <vt:lpstr>Web Development Fundamentals 1</vt:lpstr>
      <vt:lpstr>Daniel H. Oostra</vt:lpstr>
      <vt:lpstr>PowerPoint Presentation</vt:lpstr>
      <vt:lpstr>Notes on Learning how to Learn</vt:lpstr>
      <vt:lpstr>Workshop Agenda</vt:lpstr>
      <vt:lpstr>Capstone project</vt:lpstr>
      <vt:lpstr>Additional Learning Resources  and Next Steps</vt:lpstr>
      <vt:lpstr>Free Azure for your next experiment…</vt:lpstr>
      <vt:lpstr>Further Learning in Data Science…</vt:lpstr>
      <vt:lpstr>Role-based Microsoft certs:</vt:lpstr>
      <vt:lpstr>PowerPoint Presentation</vt:lpstr>
      <vt:lpstr>PowerPoint Presentation</vt:lpstr>
    </vt:vector>
  </TitlesOfParts>
  <Manager>&lt;Comms manager name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74</cp:revision>
  <cp:lastPrinted>2020-01-02T18:18:31Z</cp:lastPrinted>
  <dcterms:created xsi:type="dcterms:W3CDTF">2019-05-16T23:50:47Z</dcterms:created>
  <dcterms:modified xsi:type="dcterms:W3CDTF">2020-01-10T05:37:28Z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